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25523825" cy="1800066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9">
          <p15:clr>
            <a:srgbClr val="A4A3A4"/>
          </p15:clr>
        </p15:guide>
        <p15:guide id="2" pos="8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66FF6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8" autoAdjust="0"/>
    <p:restoredTop sz="94660"/>
  </p:normalViewPr>
  <p:slideViewPr>
    <p:cSldViewPr snapToGrid="0">
      <p:cViewPr>
        <p:scale>
          <a:sx n="40" d="100"/>
          <a:sy n="40" d="100"/>
        </p:scale>
        <p:origin x="510" y="66"/>
      </p:cViewPr>
      <p:guideLst>
        <p:guide orient="horz" pos="5669"/>
        <p:guide pos="80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4287" y="2945943"/>
            <a:ext cx="21695251" cy="6266897"/>
          </a:xfrm>
        </p:spPr>
        <p:txBody>
          <a:bodyPr anchor="b"/>
          <a:lstStyle>
            <a:lvl1pPr algn="ctr">
              <a:defRPr sz="1574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190478" y="9454516"/>
            <a:ext cx="19142869" cy="4345992"/>
          </a:xfrm>
        </p:spPr>
        <p:txBody>
          <a:bodyPr/>
          <a:lstStyle>
            <a:lvl1pPr marL="0" indent="0" algn="ctr">
              <a:buNone/>
              <a:defRPr sz="6300"/>
            </a:lvl1pPr>
            <a:lvl2pPr marL="1200059" indent="0" algn="ctr">
              <a:buNone/>
              <a:defRPr sz="5250"/>
            </a:lvl2pPr>
            <a:lvl3pPr marL="2400117" indent="0" algn="ctr">
              <a:buNone/>
              <a:defRPr sz="4725"/>
            </a:lvl3pPr>
            <a:lvl4pPr marL="3600176" indent="0" algn="ctr">
              <a:buNone/>
              <a:defRPr sz="4200"/>
            </a:lvl4pPr>
            <a:lvl5pPr marL="4800234" indent="0" algn="ctr">
              <a:buNone/>
              <a:defRPr sz="4200"/>
            </a:lvl5pPr>
            <a:lvl6pPr marL="6000293" indent="0" algn="ctr">
              <a:buNone/>
              <a:defRPr sz="4200"/>
            </a:lvl6pPr>
            <a:lvl7pPr marL="7200351" indent="0" algn="ctr">
              <a:buNone/>
              <a:defRPr sz="4200"/>
            </a:lvl7pPr>
            <a:lvl8pPr marL="8400410" indent="0" algn="ctr">
              <a:buNone/>
              <a:defRPr sz="4200"/>
            </a:lvl8pPr>
            <a:lvl9pPr marL="9600468" indent="0" algn="ctr">
              <a:buNone/>
              <a:defRPr sz="4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29/04/2024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120257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29/04/2024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10972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65489" y="958369"/>
            <a:ext cx="5503575" cy="152547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754765" y="958369"/>
            <a:ext cx="16191676" cy="152547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29/04/2024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212054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29/04/2024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0182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41471" y="4487671"/>
            <a:ext cx="22014299" cy="7487774"/>
          </a:xfrm>
        </p:spPr>
        <p:txBody>
          <a:bodyPr anchor="b"/>
          <a:lstStyle>
            <a:lvl1pPr>
              <a:defRPr sz="1574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41471" y="12046282"/>
            <a:ext cx="22014299" cy="3937644"/>
          </a:xfrm>
        </p:spPr>
        <p:txBody>
          <a:bodyPr/>
          <a:lstStyle>
            <a:lvl1pPr marL="0" indent="0">
              <a:buNone/>
              <a:defRPr sz="6300">
                <a:solidFill>
                  <a:schemeClr val="tx1"/>
                </a:solidFill>
              </a:defRPr>
            </a:lvl1pPr>
            <a:lvl2pPr marL="1200059" indent="0">
              <a:buNone/>
              <a:defRPr sz="5250">
                <a:solidFill>
                  <a:schemeClr val="tx1">
                    <a:tint val="75000"/>
                  </a:schemeClr>
                </a:solidFill>
              </a:defRPr>
            </a:lvl2pPr>
            <a:lvl3pPr marL="2400117" indent="0">
              <a:buNone/>
              <a:defRPr sz="4725">
                <a:solidFill>
                  <a:schemeClr val="tx1">
                    <a:tint val="75000"/>
                  </a:schemeClr>
                </a:solidFill>
              </a:defRPr>
            </a:lvl3pPr>
            <a:lvl4pPr marL="3600176" indent="0">
              <a:buNone/>
              <a:defRPr sz="4200">
                <a:solidFill>
                  <a:schemeClr val="tx1">
                    <a:tint val="75000"/>
                  </a:schemeClr>
                </a:solidFill>
              </a:defRPr>
            </a:lvl4pPr>
            <a:lvl5pPr marL="4800234" indent="0">
              <a:buNone/>
              <a:defRPr sz="4200">
                <a:solidFill>
                  <a:schemeClr val="tx1">
                    <a:tint val="75000"/>
                  </a:schemeClr>
                </a:solidFill>
              </a:defRPr>
            </a:lvl5pPr>
            <a:lvl6pPr marL="6000293" indent="0">
              <a:buNone/>
              <a:defRPr sz="4200">
                <a:solidFill>
                  <a:schemeClr val="tx1">
                    <a:tint val="75000"/>
                  </a:schemeClr>
                </a:solidFill>
              </a:defRPr>
            </a:lvl6pPr>
            <a:lvl7pPr marL="7200351" indent="0">
              <a:buNone/>
              <a:defRPr sz="4200">
                <a:solidFill>
                  <a:schemeClr val="tx1">
                    <a:tint val="75000"/>
                  </a:schemeClr>
                </a:solidFill>
              </a:defRPr>
            </a:lvl7pPr>
            <a:lvl8pPr marL="8400410" indent="0">
              <a:buNone/>
              <a:defRPr sz="4200">
                <a:solidFill>
                  <a:schemeClr val="tx1">
                    <a:tint val="75000"/>
                  </a:schemeClr>
                </a:solidFill>
              </a:defRPr>
            </a:lvl8pPr>
            <a:lvl9pPr marL="9600468" indent="0">
              <a:buNone/>
              <a:defRPr sz="4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BA95315-ED6D-4536-9DB3-BB20AF6FAA30}" type="datetimeFigureOut">
              <a:rPr lang="es-CO" smtClean="0"/>
              <a:t>29/04/2024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82879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754763" y="4791843"/>
            <a:ext cx="10847626"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2921436" y="4791843"/>
            <a:ext cx="10847626"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A95315-ED6D-4536-9DB3-BB20AF6FAA30}" type="datetimeFigureOut">
              <a:rPr lang="es-CO" smtClean="0"/>
              <a:t>29/04/2024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254659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758087" y="958373"/>
            <a:ext cx="22014299" cy="347929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8090" y="4412664"/>
            <a:ext cx="10797773"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es-ES"/>
              <a:t>Haga clic para modificar los estilos de texto del patrón</a:t>
            </a:r>
          </a:p>
        </p:txBody>
      </p:sp>
      <p:sp>
        <p:nvSpPr>
          <p:cNvPr id="4" name="Content Placeholder 3"/>
          <p:cNvSpPr>
            <a:spLocks noGrp="1"/>
          </p:cNvSpPr>
          <p:nvPr>
            <p:ph sz="half" idx="2"/>
          </p:nvPr>
        </p:nvSpPr>
        <p:spPr>
          <a:xfrm>
            <a:off x="1758090" y="6575242"/>
            <a:ext cx="10797773"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2921438" y="4412664"/>
            <a:ext cx="10850950"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es-ES"/>
              <a:t>Haga clic para modificar los estilos de texto del patrón</a:t>
            </a:r>
          </a:p>
        </p:txBody>
      </p:sp>
      <p:sp>
        <p:nvSpPr>
          <p:cNvPr id="6" name="Content Placeholder 5"/>
          <p:cNvSpPr>
            <a:spLocks noGrp="1"/>
          </p:cNvSpPr>
          <p:nvPr>
            <p:ph sz="quarter" idx="4"/>
          </p:nvPr>
        </p:nvSpPr>
        <p:spPr>
          <a:xfrm>
            <a:off x="12921438" y="6575242"/>
            <a:ext cx="10850950"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A95315-ED6D-4536-9DB3-BB20AF6FAA30}" type="datetimeFigureOut">
              <a:rPr lang="es-CO" smtClean="0"/>
              <a:t>29/04/2024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171377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A95315-ED6D-4536-9DB3-BB20AF6FAA30}" type="datetimeFigureOut">
              <a:rPr lang="es-CO" smtClean="0"/>
              <a:t>29/04/2024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12420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5315-ED6D-4536-9DB3-BB20AF6FAA30}" type="datetimeFigureOut">
              <a:rPr lang="es-CO" smtClean="0"/>
              <a:t>29/04/2024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241452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58087" y="1200044"/>
            <a:ext cx="8232098" cy="4200155"/>
          </a:xfrm>
        </p:spPr>
        <p:txBody>
          <a:bodyPr anchor="b"/>
          <a:lstStyle>
            <a:lvl1pPr>
              <a:defRPr sz="8399"/>
            </a:lvl1pPr>
          </a:lstStyle>
          <a:p>
            <a:r>
              <a:rPr lang="es-ES"/>
              <a:t>Haga clic para modificar el estilo de título del patrón</a:t>
            </a:r>
            <a:endParaRPr lang="en-US" dirty="0"/>
          </a:p>
        </p:txBody>
      </p:sp>
      <p:sp>
        <p:nvSpPr>
          <p:cNvPr id="3" name="Content Placeholder 2"/>
          <p:cNvSpPr>
            <a:spLocks noGrp="1"/>
          </p:cNvSpPr>
          <p:nvPr>
            <p:ph idx="1"/>
          </p:nvPr>
        </p:nvSpPr>
        <p:spPr>
          <a:xfrm>
            <a:off x="10850950" y="2591766"/>
            <a:ext cx="12921436" cy="12792138"/>
          </a:xfrm>
        </p:spPr>
        <p:txBody>
          <a:bodyPr/>
          <a:lstStyle>
            <a:lvl1pPr>
              <a:defRPr sz="8399"/>
            </a:lvl1pPr>
            <a:lvl2pPr>
              <a:defRPr sz="7349"/>
            </a:lvl2pPr>
            <a:lvl3pPr>
              <a:defRPr sz="6300"/>
            </a:lvl3pPr>
            <a:lvl4pPr>
              <a:defRPr sz="5250"/>
            </a:lvl4pPr>
            <a:lvl5pPr>
              <a:defRPr sz="5250"/>
            </a:lvl5pPr>
            <a:lvl6pPr>
              <a:defRPr sz="5250"/>
            </a:lvl6pPr>
            <a:lvl7pPr>
              <a:defRPr sz="5250"/>
            </a:lvl7pPr>
            <a:lvl8pPr>
              <a:defRPr sz="5250"/>
            </a:lvl8pPr>
            <a:lvl9pPr>
              <a:defRPr sz="52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758087" y="5400199"/>
            <a:ext cx="8232098"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A95315-ED6D-4536-9DB3-BB20AF6FAA30}" type="datetimeFigureOut">
              <a:rPr lang="es-CO" smtClean="0"/>
              <a:t>29/04/2024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95377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58087" y="1200044"/>
            <a:ext cx="8232098" cy="4200155"/>
          </a:xfrm>
        </p:spPr>
        <p:txBody>
          <a:bodyPr anchor="b"/>
          <a:lstStyle>
            <a:lvl1pPr>
              <a:defRPr sz="839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850950" y="2591766"/>
            <a:ext cx="12921436" cy="12792138"/>
          </a:xfrm>
        </p:spPr>
        <p:txBody>
          <a:bodyPr anchor="t"/>
          <a:lstStyle>
            <a:lvl1pPr marL="0" indent="0">
              <a:buNone/>
              <a:defRPr sz="8399"/>
            </a:lvl1pPr>
            <a:lvl2pPr marL="1200059" indent="0">
              <a:buNone/>
              <a:defRPr sz="7349"/>
            </a:lvl2pPr>
            <a:lvl3pPr marL="2400117" indent="0">
              <a:buNone/>
              <a:defRPr sz="6300"/>
            </a:lvl3pPr>
            <a:lvl4pPr marL="3600176" indent="0">
              <a:buNone/>
              <a:defRPr sz="5250"/>
            </a:lvl4pPr>
            <a:lvl5pPr marL="4800234" indent="0">
              <a:buNone/>
              <a:defRPr sz="5250"/>
            </a:lvl5pPr>
            <a:lvl6pPr marL="6000293" indent="0">
              <a:buNone/>
              <a:defRPr sz="5250"/>
            </a:lvl6pPr>
            <a:lvl7pPr marL="7200351" indent="0">
              <a:buNone/>
              <a:defRPr sz="5250"/>
            </a:lvl7pPr>
            <a:lvl8pPr marL="8400410" indent="0">
              <a:buNone/>
              <a:defRPr sz="5250"/>
            </a:lvl8pPr>
            <a:lvl9pPr marL="9600468" indent="0">
              <a:buNone/>
              <a:defRPr sz="525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758087" y="5400199"/>
            <a:ext cx="8232098"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A95315-ED6D-4536-9DB3-BB20AF6FAA30}" type="datetimeFigureOut">
              <a:rPr lang="es-CO" smtClean="0"/>
              <a:t>29/04/2024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171275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4763" y="958373"/>
            <a:ext cx="22014299" cy="347929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4763" y="4791843"/>
            <a:ext cx="22014299" cy="1142125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754763" y="16683952"/>
            <a:ext cx="5742861" cy="958369"/>
          </a:xfrm>
          <a:prstGeom prst="rect">
            <a:avLst/>
          </a:prstGeom>
        </p:spPr>
        <p:txBody>
          <a:bodyPr vert="horz" lIns="91440" tIns="45720" rIns="91440" bIns="45720" rtlCol="0" anchor="ctr"/>
          <a:lstStyle>
            <a:lvl1pPr algn="l">
              <a:defRPr sz="3150">
                <a:solidFill>
                  <a:schemeClr val="tx1">
                    <a:tint val="75000"/>
                  </a:schemeClr>
                </a:solidFill>
              </a:defRPr>
            </a:lvl1pPr>
          </a:lstStyle>
          <a:p>
            <a:fld id="{3BA95315-ED6D-4536-9DB3-BB20AF6FAA30}" type="datetimeFigureOut">
              <a:rPr lang="es-CO" smtClean="0"/>
              <a:t>29/04/2024</a:t>
            </a:fld>
            <a:endParaRPr lang="es-CO"/>
          </a:p>
        </p:txBody>
      </p:sp>
      <p:sp>
        <p:nvSpPr>
          <p:cNvPr id="5" name="Footer Placeholder 4"/>
          <p:cNvSpPr>
            <a:spLocks noGrp="1"/>
          </p:cNvSpPr>
          <p:nvPr>
            <p:ph type="ftr" sz="quarter" idx="3"/>
          </p:nvPr>
        </p:nvSpPr>
        <p:spPr>
          <a:xfrm>
            <a:off x="8454767" y="16683952"/>
            <a:ext cx="8614291" cy="958369"/>
          </a:xfrm>
          <a:prstGeom prst="rect">
            <a:avLst/>
          </a:prstGeom>
        </p:spPr>
        <p:txBody>
          <a:bodyPr vert="horz" lIns="91440" tIns="45720" rIns="91440" bIns="45720" rtlCol="0" anchor="ctr"/>
          <a:lstStyle>
            <a:lvl1pPr algn="ctr">
              <a:defRPr sz="315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8026201" y="16683952"/>
            <a:ext cx="5742861" cy="958369"/>
          </a:xfrm>
          <a:prstGeom prst="rect">
            <a:avLst/>
          </a:prstGeom>
        </p:spPr>
        <p:txBody>
          <a:bodyPr vert="horz" lIns="91440" tIns="45720" rIns="91440" bIns="45720" rtlCol="0" anchor="ctr"/>
          <a:lstStyle>
            <a:lvl1pPr algn="r">
              <a:defRPr sz="3150">
                <a:solidFill>
                  <a:schemeClr val="tx1">
                    <a:tint val="75000"/>
                  </a:schemeClr>
                </a:solidFill>
              </a:defRPr>
            </a:lvl1pPr>
          </a:lstStyle>
          <a:p>
            <a:fld id="{A138D63F-80F6-4453-9F3B-1CA95CF0F9F2}" type="slidenum">
              <a:rPr lang="es-CO" smtClean="0"/>
              <a:t>‹Nº›</a:t>
            </a:fld>
            <a:endParaRPr lang="es-CO"/>
          </a:p>
        </p:txBody>
      </p:sp>
    </p:spTree>
    <p:extLst>
      <p:ext uri="{BB962C8B-B14F-4D97-AF65-F5344CB8AC3E}">
        <p14:creationId xmlns:p14="http://schemas.microsoft.com/office/powerpoint/2010/main" val="2900059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400117" rtl="0" eaLnBrk="1" latinLnBrk="0" hangingPunct="1">
        <a:lnSpc>
          <a:spcPct val="90000"/>
        </a:lnSpc>
        <a:spcBef>
          <a:spcPct val="0"/>
        </a:spcBef>
        <a:buNone/>
        <a:defRPr sz="11549" kern="1200">
          <a:solidFill>
            <a:schemeClr val="tx1"/>
          </a:solidFill>
          <a:latin typeface="+mj-lt"/>
          <a:ea typeface="+mj-ea"/>
          <a:cs typeface="+mj-cs"/>
        </a:defRPr>
      </a:lvl1pPr>
    </p:titleStyle>
    <p:bodyStyle>
      <a:lvl1pPr marL="600029" indent="-600029" algn="l" defTabSz="2400117" rtl="0" eaLnBrk="1" latinLnBrk="0" hangingPunct="1">
        <a:lnSpc>
          <a:spcPct val="90000"/>
        </a:lnSpc>
        <a:spcBef>
          <a:spcPts val="2625"/>
        </a:spcBef>
        <a:buFont typeface="Arial" panose="020B0604020202020204" pitchFamily="34" charset="0"/>
        <a:buChar char="•"/>
        <a:defRPr sz="7349" kern="1200">
          <a:solidFill>
            <a:schemeClr val="tx1"/>
          </a:solidFill>
          <a:latin typeface="+mn-lt"/>
          <a:ea typeface="+mn-ea"/>
          <a:cs typeface="+mn-cs"/>
        </a:defRPr>
      </a:lvl1pPr>
      <a:lvl2pPr marL="1800088" indent="-600029" algn="l" defTabSz="2400117" rtl="0" eaLnBrk="1" latinLnBrk="0" hangingPunct="1">
        <a:lnSpc>
          <a:spcPct val="90000"/>
        </a:lnSpc>
        <a:spcBef>
          <a:spcPts val="1312"/>
        </a:spcBef>
        <a:buFont typeface="Arial" panose="020B0604020202020204" pitchFamily="34" charset="0"/>
        <a:buChar char="•"/>
        <a:defRPr sz="6300" kern="1200">
          <a:solidFill>
            <a:schemeClr val="tx1"/>
          </a:solidFill>
          <a:latin typeface="+mn-lt"/>
          <a:ea typeface="+mn-ea"/>
          <a:cs typeface="+mn-cs"/>
        </a:defRPr>
      </a:lvl2pPr>
      <a:lvl3pPr marL="3000146" indent="-600029" algn="l" defTabSz="2400117" rtl="0" eaLnBrk="1" latinLnBrk="0" hangingPunct="1">
        <a:lnSpc>
          <a:spcPct val="90000"/>
        </a:lnSpc>
        <a:spcBef>
          <a:spcPts val="1312"/>
        </a:spcBef>
        <a:buFont typeface="Arial" panose="020B0604020202020204" pitchFamily="34" charset="0"/>
        <a:buChar char="•"/>
        <a:defRPr sz="5250" kern="1200">
          <a:solidFill>
            <a:schemeClr val="tx1"/>
          </a:solidFill>
          <a:latin typeface="+mn-lt"/>
          <a:ea typeface="+mn-ea"/>
          <a:cs typeface="+mn-cs"/>
        </a:defRPr>
      </a:lvl3pPr>
      <a:lvl4pPr marL="4200205"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4pPr>
      <a:lvl5pPr marL="5400264"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5pPr>
      <a:lvl6pPr marL="6600322"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6pPr>
      <a:lvl7pPr marL="7800381"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7pPr>
      <a:lvl8pPr marL="9000439"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8pPr>
      <a:lvl9pPr marL="10200498"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117" rtl="0" eaLnBrk="1" latinLnBrk="0" hangingPunct="1">
        <a:defRPr sz="4725" kern="1200">
          <a:solidFill>
            <a:schemeClr val="tx1"/>
          </a:solidFill>
          <a:latin typeface="+mn-lt"/>
          <a:ea typeface="+mn-ea"/>
          <a:cs typeface="+mn-cs"/>
        </a:defRPr>
      </a:lvl1pPr>
      <a:lvl2pPr marL="1200059" algn="l" defTabSz="2400117" rtl="0" eaLnBrk="1" latinLnBrk="0" hangingPunct="1">
        <a:defRPr sz="4725" kern="1200">
          <a:solidFill>
            <a:schemeClr val="tx1"/>
          </a:solidFill>
          <a:latin typeface="+mn-lt"/>
          <a:ea typeface="+mn-ea"/>
          <a:cs typeface="+mn-cs"/>
        </a:defRPr>
      </a:lvl2pPr>
      <a:lvl3pPr marL="2400117" algn="l" defTabSz="2400117" rtl="0" eaLnBrk="1" latinLnBrk="0" hangingPunct="1">
        <a:defRPr sz="4725" kern="1200">
          <a:solidFill>
            <a:schemeClr val="tx1"/>
          </a:solidFill>
          <a:latin typeface="+mn-lt"/>
          <a:ea typeface="+mn-ea"/>
          <a:cs typeface="+mn-cs"/>
        </a:defRPr>
      </a:lvl3pPr>
      <a:lvl4pPr marL="3600176" algn="l" defTabSz="2400117" rtl="0" eaLnBrk="1" latinLnBrk="0" hangingPunct="1">
        <a:defRPr sz="4725" kern="1200">
          <a:solidFill>
            <a:schemeClr val="tx1"/>
          </a:solidFill>
          <a:latin typeface="+mn-lt"/>
          <a:ea typeface="+mn-ea"/>
          <a:cs typeface="+mn-cs"/>
        </a:defRPr>
      </a:lvl4pPr>
      <a:lvl5pPr marL="4800234" algn="l" defTabSz="2400117" rtl="0" eaLnBrk="1" latinLnBrk="0" hangingPunct="1">
        <a:defRPr sz="4725" kern="1200">
          <a:solidFill>
            <a:schemeClr val="tx1"/>
          </a:solidFill>
          <a:latin typeface="+mn-lt"/>
          <a:ea typeface="+mn-ea"/>
          <a:cs typeface="+mn-cs"/>
        </a:defRPr>
      </a:lvl5pPr>
      <a:lvl6pPr marL="6000293" algn="l" defTabSz="2400117" rtl="0" eaLnBrk="1" latinLnBrk="0" hangingPunct="1">
        <a:defRPr sz="4725" kern="1200">
          <a:solidFill>
            <a:schemeClr val="tx1"/>
          </a:solidFill>
          <a:latin typeface="+mn-lt"/>
          <a:ea typeface="+mn-ea"/>
          <a:cs typeface="+mn-cs"/>
        </a:defRPr>
      </a:lvl6pPr>
      <a:lvl7pPr marL="7200351" algn="l" defTabSz="2400117" rtl="0" eaLnBrk="1" latinLnBrk="0" hangingPunct="1">
        <a:defRPr sz="4725" kern="1200">
          <a:solidFill>
            <a:schemeClr val="tx1"/>
          </a:solidFill>
          <a:latin typeface="+mn-lt"/>
          <a:ea typeface="+mn-ea"/>
          <a:cs typeface="+mn-cs"/>
        </a:defRPr>
      </a:lvl7pPr>
      <a:lvl8pPr marL="8400410" algn="l" defTabSz="2400117" rtl="0" eaLnBrk="1" latinLnBrk="0" hangingPunct="1">
        <a:defRPr sz="4725" kern="1200">
          <a:solidFill>
            <a:schemeClr val="tx1"/>
          </a:solidFill>
          <a:latin typeface="+mn-lt"/>
          <a:ea typeface="+mn-ea"/>
          <a:cs typeface="+mn-cs"/>
        </a:defRPr>
      </a:lvl8pPr>
      <a:lvl9pPr marL="9600468" algn="l" defTabSz="2400117"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aerocalisms@aerocali.com.co" TargetMode="External"/><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14">
            <a:extLst>
              <a:ext uri="{FF2B5EF4-FFF2-40B4-BE49-F238E27FC236}">
                <a16:creationId xmlns="" xmlns:a16="http://schemas.microsoft.com/office/drawing/2014/main" id="{BB3C8033-12F9-4239-81B6-C07191E553F3}"/>
              </a:ext>
            </a:extLst>
          </p:cNvPr>
          <p:cNvSpPr/>
          <p:nvPr/>
        </p:nvSpPr>
        <p:spPr>
          <a:xfrm>
            <a:off x="13115500" y="1507525"/>
            <a:ext cx="5704633" cy="15606785"/>
          </a:xfrm>
          <a:prstGeom prst="rect">
            <a:avLst/>
          </a:prstGeom>
          <a:ln w="28575">
            <a:solidFill>
              <a:srgbClr val="FF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    </a:t>
            </a:r>
            <a:endParaRPr lang="es-CO" dirty="0">
              <a:solidFill>
                <a:schemeClr val="tx1"/>
              </a:solidFill>
            </a:endParaRPr>
          </a:p>
        </p:txBody>
      </p:sp>
      <p:sp>
        <p:nvSpPr>
          <p:cNvPr id="37" name="Rectángulo 14">
            <a:extLst>
              <a:ext uri="{FF2B5EF4-FFF2-40B4-BE49-F238E27FC236}">
                <a16:creationId xmlns="" xmlns:a16="http://schemas.microsoft.com/office/drawing/2014/main" id="{BB3C8033-12F9-4239-81B6-C07191E553F3}"/>
              </a:ext>
            </a:extLst>
          </p:cNvPr>
          <p:cNvSpPr/>
          <p:nvPr/>
        </p:nvSpPr>
        <p:spPr>
          <a:xfrm>
            <a:off x="19009759" y="1507527"/>
            <a:ext cx="5560497" cy="13942023"/>
          </a:xfrm>
          <a:prstGeom prst="rect">
            <a:avLst/>
          </a:prstGeom>
          <a:ln w="28575">
            <a:solidFill>
              <a:srgbClr val="FF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    </a:t>
            </a:r>
            <a:endParaRPr lang="es-CO" dirty="0">
              <a:solidFill>
                <a:schemeClr val="tx1"/>
              </a:solidFill>
            </a:endParaRPr>
          </a:p>
        </p:txBody>
      </p:sp>
      <p:sp>
        <p:nvSpPr>
          <p:cNvPr id="8" name="Rectángulo 7">
            <a:extLst>
              <a:ext uri="{FF2B5EF4-FFF2-40B4-BE49-F238E27FC236}">
                <a16:creationId xmlns="" xmlns:a16="http://schemas.microsoft.com/office/drawing/2014/main" id="{79E4C7F9-F4DC-479D-BE0D-A2A9A6BBA138}"/>
              </a:ext>
            </a:extLst>
          </p:cNvPr>
          <p:cNvSpPr/>
          <p:nvPr/>
        </p:nvSpPr>
        <p:spPr>
          <a:xfrm>
            <a:off x="7135023" y="4353756"/>
            <a:ext cx="5740920" cy="504989"/>
          </a:xfrm>
          <a:prstGeom prst="rect">
            <a:avLst/>
          </a:prstGeom>
          <a:solidFill>
            <a:srgbClr val="FFFF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2000" b="1" i="1" dirty="0" smtClean="0">
                <a:solidFill>
                  <a:schemeClr val="tx1"/>
                </a:solidFill>
                <a:latin typeface="Arial" panose="020B0604020202020204" pitchFamily="34" charset="0"/>
                <a:cs typeface="Arial" panose="020B0604020202020204" pitchFamily="34" charset="0"/>
              </a:rPr>
              <a:t> La Seguridad Operacional nos une a todos</a:t>
            </a:r>
            <a:endParaRPr lang="es-CO" sz="2000" b="1" i="1"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 xmlns:a16="http://schemas.microsoft.com/office/drawing/2014/main" id="{779997F1-2986-4266-972F-682E119173D0}"/>
              </a:ext>
            </a:extLst>
          </p:cNvPr>
          <p:cNvSpPr/>
          <p:nvPr/>
        </p:nvSpPr>
        <p:spPr>
          <a:xfrm>
            <a:off x="7136210" y="5691427"/>
            <a:ext cx="5732402" cy="10422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3200" b="1" i="1" dirty="0" smtClean="0">
                <a:solidFill>
                  <a:schemeClr val="tx1"/>
                </a:solidFill>
              </a:rPr>
              <a:t>ABR – MAY – JUN </a:t>
            </a:r>
            <a:endParaRPr lang="es-CO" sz="3200" b="1" i="1" dirty="0">
              <a:solidFill>
                <a:schemeClr val="tx1"/>
              </a:solidFill>
            </a:endParaRPr>
          </a:p>
        </p:txBody>
      </p:sp>
      <p:sp>
        <p:nvSpPr>
          <p:cNvPr id="2" name="Rectángulo 1">
            <a:extLst>
              <a:ext uri="{FF2B5EF4-FFF2-40B4-BE49-F238E27FC236}">
                <a16:creationId xmlns="" xmlns:a16="http://schemas.microsoft.com/office/drawing/2014/main" id="{B0C3C8EB-6F4F-4504-B922-F5529F58C8B7}"/>
              </a:ext>
            </a:extLst>
          </p:cNvPr>
          <p:cNvSpPr/>
          <p:nvPr/>
        </p:nvSpPr>
        <p:spPr>
          <a:xfrm>
            <a:off x="7096403" y="1378971"/>
            <a:ext cx="5744463" cy="13880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3200" b="1" i="1" dirty="0">
                <a:solidFill>
                  <a:schemeClr val="tx1"/>
                </a:solidFill>
              </a:rPr>
              <a:t>SISTEMA DE </a:t>
            </a:r>
            <a:r>
              <a:rPr lang="es-CO" sz="3200" b="1" i="1" dirty="0" smtClean="0">
                <a:solidFill>
                  <a:schemeClr val="tx1"/>
                </a:solidFill>
              </a:rPr>
              <a:t>GESTIÓN </a:t>
            </a:r>
            <a:r>
              <a:rPr lang="es-CO" sz="3200" b="1" i="1" dirty="0">
                <a:solidFill>
                  <a:schemeClr val="tx1"/>
                </a:solidFill>
              </a:rPr>
              <a:t>DE SEGURIDAD OPERACIONAL (SMS)</a:t>
            </a:r>
          </a:p>
        </p:txBody>
      </p:sp>
      <p:pic>
        <p:nvPicPr>
          <p:cNvPr id="3" name="Imagen 2">
            <a:extLst>
              <a:ext uri="{FF2B5EF4-FFF2-40B4-BE49-F238E27FC236}">
                <a16:creationId xmlns="" xmlns:a16="http://schemas.microsoft.com/office/drawing/2014/main" id="{A0CE4B5A-7558-4815-881A-27AC4BD8AA7B}"/>
              </a:ext>
            </a:extLst>
          </p:cNvPr>
          <p:cNvPicPr>
            <a:picLocks noChangeAspect="1"/>
          </p:cNvPicPr>
          <p:nvPr/>
        </p:nvPicPr>
        <p:blipFill>
          <a:blip r:embed="rId2"/>
          <a:stretch>
            <a:fillRect/>
          </a:stretch>
        </p:blipFill>
        <p:spPr>
          <a:xfrm>
            <a:off x="9147185" y="2890903"/>
            <a:ext cx="1690260" cy="1278474"/>
          </a:xfrm>
          <a:prstGeom prst="rect">
            <a:avLst/>
          </a:prstGeom>
        </p:spPr>
      </p:pic>
      <p:sp>
        <p:nvSpPr>
          <p:cNvPr id="11" name="Rectángulo 10">
            <a:extLst>
              <a:ext uri="{FF2B5EF4-FFF2-40B4-BE49-F238E27FC236}">
                <a16:creationId xmlns="" xmlns:a16="http://schemas.microsoft.com/office/drawing/2014/main" id="{35BE908D-CBC6-4163-8A29-4E89203CA792}"/>
              </a:ext>
            </a:extLst>
          </p:cNvPr>
          <p:cNvSpPr/>
          <p:nvPr/>
        </p:nvSpPr>
        <p:spPr>
          <a:xfrm>
            <a:off x="7135023" y="5013010"/>
            <a:ext cx="5707113" cy="5584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2400" b="1" i="1" u="sng" dirty="0" smtClean="0">
                <a:solidFill>
                  <a:schemeClr val="tx1"/>
                </a:solidFill>
              </a:rPr>
              <a:t>BOLETÍN </a:t>
            </a:r>
            <a:r>
              <a:rPr lang="es-CO" sz="2400" b="1" i="1" u="sng" dirty="0">
                <a:solidFill>
                  <a:schemeClr val="tx1"/>
                </a:solidFill>
              </a:rPr>
              <a:t>TRIMESTRAL N° </a:t>
            </a:r>
            <a:r>
              <a:rPr lang="es-CO" sz="2400" b="1" i="1" u="sng" dirty="0" smtClean="0">
                <a:solidFill>
                  <a:schemeClr val="tx1"/>
                </a:solidFill>
              </a:rPr>
              <a:t>54</a:t>
            </a:r>
            <a:endParaRPr lang="es-CO" sz="2400" b="1" i="1" u="sng" dirty="0">
              <a:solidFill>
                <a:schemeClr val="tx1"/>
              </a:solidFill>
            </a:endParaRPr>
          </a:p>
        </p:txBody>
      </p:sp>
      <p:sp>
        <p:nvSpPr>
          <p:cNvPr id="32" name="Rectángulo 31">
            <a:extLst>
              <a:ext uri="{FF2B5EF4-FFF2-40B4-BE49-F238E27FC236}">
                <a16:creationId xmlns="" xmlns:a16="http://schemas.microsoft.com/office/drawing/2014/main" id="{86F083C5-B5D2-436F-9073-F41144748389}"/>
              </a:ext>
            </a:extLst>
          </p:cNvPr>
          <p:cNvSpPr/>
          <p:nvPr/>
        </p:nvSpPr>
        <p:spPr>
          <a:xfrm>
            <a:off x="19164301" y="15636983"/>
            <a:ext cx="5425006" cy="1477328"/>
          </a:xfrm>
          <a:prstGeom prst="rect">
            <a:avLst/>
          </a:prstGeom>
          <a:ln>
            <a:solidFill>
              <a:schemeClr val="tx1"/>
            </a:solidFill>
          </a:ln>
        </p:spPr>
        <p:txBody>
          <a:bodyPr wrap="square">
            <a:spAutoFit/>
          </a:bodyPr>
          <a:lstStyle/>
          <a:p>
            <a:r>
              <a:rPr lang="es-CO" b="1" dirty="0"/>
              <a:t>Contáctenos a través de:</a:t>
            </a:r>
          </a:p>
          <a:p>
            <a:r>
              <a:rPr lang="es-CO" dirty="0" smtClean="0">
                <a:hlinkClick r:id="rId3"/>
              </a:rPr>
              <a:t>aerocalisms@aerocali.com.co</a:t>
            </a:r>
            <a:r>
              <a:rPr lang="es-CO" dirty="0" smtClean="0"/>
              <a:t> </a:t>
            </a:r>
            <a:endParaRPr lang="es-CO" dirty="0"/>
          </a:p>
          <a:p>
            <a:r>
              <a:rPr lang="es-CO" b="1" dirty="0"/>
              <a:t>PBX </a:t>
            </a:r>
            <a:r>
              <a:rPr lang="es-CO" dirty="0"/>
              <a:t>(602) 666 3026 </a:t>
            </a:r>
            <a:r>
              <a:rPr lang="es-CO" b="1" dirty="0"/>
              <a:t>Ext. </a:t>
            </a:r>
            <a:r>
              <a:rPr lang="es-CO" dirty="0" smtClean="0"/>
              <a:t>187-185</a:t>
            </a:r>
            <a:endParaRPr lang="es-CO" dirty="0"/>
          </a:p>
          <a:p>
            <a:r>
              <a:rPr lang="es-CO" b="1" dirty="0"/>
              <a:t>Oficina de Seguridad Operacional</a:t>
            </a:r>
          </a:p>
          <a:p>
            <a:r>
              <a:rPr lang="es-CO" dirty="0"/>
              <a:t>Aeropuerto Int. Alfonso Bonilla Aragón - Palmira</a:t>
            </a:r>
          </a:p>
        </p:txBody>
      </p:sp>
      <p:sp>
        <p:nvSpPr>
          <p:cNvPr id="34" name="Rectángulo 33">
            <a:extLst>
              <a:ext uri="{FF2B5EF4-FFF2-40B4-BE49-F238E27FC236}">
                <a16:creationId xmlns="" xmlns:a16="http://schemas.microsoft.com/office/drawing/2014/main" id="{404C2D24-78D9-4B9C-8004-B852F6962168}"/>
              </a:ext>
            </a:extLst>
          </p:cNvPr>
          <p:cNvSpPr/>
          <p:nvPr/>
        </p:nvSpPr>
        <p:spPr>
          <a:xfrm>
            <a:off x="12992101" y="833905"/>
            <a:ext cx="11679660" cy="738664"/>
          </a:xfrm>
          <a:prstGeom prst="rect">
            <a:avLst/>
          </a:prstGeom>
        </p:spPr>
        <p:txBody>
          <a:bodyPr wrap="square">
            <a:spAutoFit/>
          </a:bodyPr>
          <a:lstStyle/>
          <a:p>
            <a:pPr algn="ctr"/>
            <a:r>
              <a:rPr lang="es-CO" sz="2400" b="1" i="1" dirty="0" smtClean="0">
                <a:solidFill>
                  <a:srgbClr val="000000"/>
                </a:solidFill>
                <a:latin typeface="Arial" panose="020B0604020202020204" pitchFamily="34" charset="0"/>
                <a:cs typeface="Arial" panose="020B0604020202020204" pitchFamily="34" charset="0"/>
              </a:rPr>
              <a:t>SEGURIDAD </a:t>
            </a:r>
            <a:r>
              <a:rPr lang="es-CO" sz="2400" b="1" i="1" dirty="0">
                <a:solidFill>
                  <a:srgbClr val="000000"/>
                </a:solidFill>
                <a:latin typeface="Arial" panose="020B0604020202020204" pitchFamily="34" charset="0"/>
                <a:cs typeface="Arial" panose="020B0604020202020204" pitchFamily="34" charset="0"/>
              </a:rPr>
              <a:t>OPERACIONAL </a:t>
            </a:r>
            <a:r>
              <a:rPr lang="es-CO" sz="2400" b="1" i="1" dirty="0" smtClean="0">
                <a:solidFill>
                  <a:srgbClr val="000000"/>
                </a:solidFill>
                <a:latin typeface="Arial" panose="020B0604020202020204" pitchFamily="34" charset="0"/>
                <a:cs typeface="Arial" panose="020B0604020202020204" pitchFamily="34" charset="0"/>
              </a:rPr>
              <a:t>– SMS</a:t>
            </a:r>
            <a:endParaRPr lang="es-CO" b="1" dirty="0">
              <a:latin typeface="Arial" panose="020B0604020202020204" pitchFamily="34" charset="0"/>
              <a:cs typeface="Arial" panose="020B0604020202020204" pitchFamily="34" charset="0"/>
            </a:endParaRPr>
          </a:p>
          <a:p>
            <a:pPr algn="ctr"/>
            <a:endParaRPr lang="es-CO" b="1"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 xmlns:a16="http://schemas.microsoft.com/office/drawing/2014/main" id="{ADCBBC49-1E1D-45AA-8B8F-4D6C9E384289}"/>
              </a:ext>
            </a:extLst>
          </p:cNvPr>
          <p:cNvSpPr txBox="1"/>
          <p:nvPr/>
        </p:nvSpPr>
        <p:spPr>
          <a:xfrm>
            <a:off x="12875421" y="3133814"/>
            <a:ext cx="5364045" cy="2185214"/>
          </a:xfrm>
          <a:prstGeom prst="rect">
            <a:avLst/>
          </a:prstGeom>
          <a:noFill/>
        </p:spPr>
        <p:txBody>
          <a:bodyPr wrap="square" rtlCol="0">
            <a:spAutoFit/>
          </a:bodyPr>
          <a:lstStyle/>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p:txBody>
      </p:sp>
      <p:sp>
        <p:nvSpPr>
          <p:cNvPr id="14" name="AutoShape 2" descr="Cruzar la línea, incursiones en pista… - Sindicato de Pilotos de Españ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ruzar la línea, incursiones en pista… - Sindicato de Pilotos de Españ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Rectángulo 6">
            <a:extLst>
              <a:ext uri="{FF2B5EF4-FFF2-40B4-BE49-F238E27FC236}">
                <a16:creationId xmlns="" xmlns:a16="http://schemas.microsoft.com/office/drawing/2014/main" id="{CD7834FC-05A5-4843-95F2-F53BFAE98770}"/>
              </a:ext>
            </a:extLst>
          </p:cNvPr>
          <p:cNvSpPr/>
          <p:nvPr/>
        </p:nvSpPr>
        <p:spPr>
          <a:xfrm>
            <a:off x="916461" y="4909840"/>
            <a:ext cx="6112989" cy="1812657"/>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4000" b="1" i="1" u="sng" dirty="0" smtClean="0">
                <a:solidFill>
                  <a:srgbClr val="FFFF00"/>
                </a:solidFill>
              </a:rPr>
              <a:t>SEGURIDAD OPERACIONAL</a:t>
            </a:r>
          </a:p>
          <a:p>
            <a:pPr algn="ctr"/>
            <a:r>
              <a:rPr lang="es-CO" sz="2800" b="1" i="1" u="sng" dirty="0" smtClean="0"/>
              <a:t>SEÑALIZACIÓN HORIZONTAL </a:t>
            </a:r>
            <a:r>
              <a:rPr lang="es-CO" sz="2800" b="1" i="1" u="sng" dirty="0" smtClean="0"/>
              <a:t>EN PLATAFORMA</a:t>
            </a:r>
            <a:endParaRPr lang="es-CO" sz="2800" b="1" i="1" u="sng" dirty="0"/>
          </a:p>
        </p:txBody>
      </p:sp>
      <p:sp>
        <p:nvSpPr>
          <p:cNvPr id="31" name="Rectángulo 33">
            <a:extLst>
              <a:ext uri="{FF2B5EF4-FFF2-40B4-BE49-F238E27FC236}">
                <a16:creationId xmlns="" xmlns:a16="http://schemas.microsoft.com/office/drawing/2014/main" id="{404C2D24-78D9-4B9C-8004-B852F6962168}"/>
              </a:ext>
            </a:extLst>
          </p:cNvPr>
          <p:cNvSpPr/>
          <p:nvPr/>
        </p:nvSpPr>
        <p:spPr>
          <a:xfrm>
            <a:off x="916462" y="833905"/>
            <a:ext cx="11713690" cy="738664"/>
          </a:xfrm>
          <a:prstGeom prst="rect">
            <a:avLst/>
          </a:prstGeom>
        </p:spPr>
        <p:txBody>
          <a:bodyPr wrap="square">
            <a:spAutoFit/>
          </a:bodyPr>
          <a:lstStyle/>
          <a:p>
            <a:r>
              <a:rPr lang="es-CO" sz="2400" b="1" i="1" dirty="0" smtClean="0">
                <a:solidFill>
                  <a:srgbClr val="000000"/>
                </a:solidFill>
                <a:latin typeface="Arial" panose="020B0604020202020204" pitchFamily="34" charset="0"/>
                <a:cs typeface="Arial" panose="020B0604020202020204" pitchFamily="34" charset="0"/>
              </a:rPr>
              <a:t>SEGURIDAD </a:t>
            </a:r>
            <a:r>
              <a:rPr lang="es-CO" sz="2400" b="1" i="1" dirty="0">
                <a:solidFill>
                  <a:srgbClr val="000000"/>
                </a:solidFill>
                <a:latin typeface="Arial" panose="020B0604020202020204" pitchFamily="34" charset="0"/>
                <a:cs typeface="Arial" panose="020B0604020202020204" pitchFamily="34" charset="0"/>
              </a:rPr>
              <a:t>OPERACIONAL </a:t>
            </a:r>
            <a:r>
              <a:rPr lang="es-CO" sz="2400" b="1" i="1" dirty="0" smtClean="0">
                <a:solidFill>
                  <a:srgbClr val="000000"/>
                </a:solidFill>
                <a:latin typeface="Arial" panose="020B0604020202020204" pitchFamily="34" charset="0"/>
                <a:cs typeface="Arial" panose="020B0604020202020204" pitchFamily="34" charset="0"/>
              </a:rPr>
              <a:t>– SMS	</a:t>
            </a:r>
            <a:r>
              <a:rPr lang="es-CO" b="1" dirty="0">
                <a:solidFill>
                  <a:srgbClr val="000000"/>
                </a:solidFill>
                <a:latin typeface="Arial" panose="020B0604020202020204" pitchFamily="34" charset="0"/>
                <a:cs typeface="Arial" panose="020B0604020202020204" pitchFamily="34" charset="0"/>
              </a:rPr>
              <a:t> </a:t>
            </a:r>
            <a:r>
              <a:rPr lang="es-CO" b="1" dirty="0" smtClean="0">
                <a:solidFill>
                  <a:srgbClr val="000000"/>
                </a:solidFill>
                <a:latin typeface="Arial" panose="020B0604020202020204" pitchFamily="34" charset="0"/>
                <a:cs typeface="Arial" panose="020B0604020202020204" pitchFamily="34" charset="0"/>
              </a:rPr>
              <a:t>                ABR – MAY – JUN  2024 </a:t>
            </a:r>
            <a:r>
              <a:rPr lang="es-CO" b="1" dirty="0">
                <a:solidFill>
                  <a:srgbClr val="000000"/>
                </a:solidFill>
                <a:latin typeface="Arial" panose="020B0604020202020204" pitchFamily="34" charset="0"/>
                <a:cs typeface="Arial" panose="020B0604020202020204" pitchFamily="34" charset="0"/>
              </a:rPr>
              <a:t>/ Número </a:t>
            </a:r>
            <a:r>
              <a:rPr lang="es-CO" b="1" dirty="0" smtClean="0">
                <a:solidFill>
                  <a:srgbClr val="000000"/>
                </a:solidFill>
                <a:latin typeface="Arial" panose="020B0604020202020204" pitchFamily="34" charset="0"/>
                <a:cs typeface="Arial" panose="020B0604020202020204" pitchFamily="34" charset="0"/>
              </a:rPr>
              <a:t>54</a:t>
            </a:r>
          </a:p>
          <a:p>
            <a:endParaRPr lang="es-CO" b="1" dirty="0">
              <a:latin typeface="Arial" panose="020B0604020202020204" pitchFamily="34" charset="0"/>
              <a:cs typeface="Arial" panose="020B0604020202020204" pitchFamily="34" charset="0"/>
            </a:endParaRPr>
          </a:p>
        </p:txBody>
      </p:sp>
      <p:sp>
        <p:nvSpPr>
          <p:cNvPr id="35" name="CuadroTexto 34">
            <a:extLst>
              <a:ext uri="{FF2B5EF4-FFF2-40B4-BE49-F238E27FC236}">
                <a16:creationId xmlns="" xmlns:a16="http://schemas.microsoft.com/office/drawing/2014/main" id="{D458B326-C85E-43A5-B132-6251619756C7}"/>
              </a:ext>
            </a:extLst>
          </p:cNvPr>
          <p:cNvSpPr txBox="1"/>
          <p:nvPr/>
        </p:nvSpPr>
        <p:spPr>
          <a:xfrm>
            <a:off x="19138026" y="15187469"/>
            <a:ext cx="5426074" cy="400110"/>
          </a:xfrm>
          <a:prstGeom prst="rect">
            <a:avLst/>
          </a:prstGeom>
          <a:solidFill>
            <a:srgbClr val="FF0000"/>
          </a:solidFill>
        </p:spPr>
        <p:txBody>
          <a:bodyPr wrap="square" rtlCol="0" anchor="b">
            <a:spAutoFit/>
          </a:bodyPr>
          <a:lstStyle/>
          <a:p>
            <a:pPr lvl="1" algn="ctr"/>
            <a:endParaRPr lang="es-CO" sz="2000" b="1" dirty="0">
              <a:solidFill>
                <a:srgbClr val="FFFF00"/>
              </a:solidFill>
              <a:latin typeface="Arial" panose="020B0604020202020204" pitchFamily="34" charset="0"/>
              <a:cs typeface="Arial" panose="020B0604020202020204" pitchFamily="34" charset="0"/>
            </a:endParaRPr>
          </a:p>
        </p:txBody>
      </p:sp>
      <p:sp>
        <p:nvSpPr>
          <p:cNvPr id="40" name="Cuadro de texto 13"/>
          <p:cNvSpPr txBox="1"/>
          <p:nvPr/>
        </p:nvSpPr>
        <p:spPr>
          <a:xfrm>
            <a:off x="916461" y="6842716"/>
            <a:ext cx="5907299" cy="10271594"/>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La señalización horizontal brinda información detallada para el personal involucrado en las actividades y operaciones en el </a:t>
            </a:r>
            <a:r>
              <a:rPr lang="es-CO" sz="1900"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área </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de movimiento de un </a:t>
            </a:r>
            <a:r>
              <a:rPr lang="es-CO" sz="1900" b="1" dirty="0">
                <a:solidFill>
                  <a:srgbClr val="262626"/>
                </a:solidFill>
                <a:effectLst/>
                <a:latin typeface="Arial" panose="020B0604020202020204" pitchFamily="34" charset="0"/>
                <a:ea typeface="Batang" panose="02030600000101010101" pitchFamily="18" charset="-127"/>
                <a:cs typeface="Arial" panose="020B0604020202020204" pitchFamily="34" charset="0"/>
              </a:rPr>
              <a:t>AEROPUERTO</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con el fin de mitigar y/o eliminar cualquier peligro involucrado en la ejecución de </a:t>
            </a:r>
            <a:r>
              <a:rPr lang="es-CO" sz="1900"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éstas</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a:t>
            </a: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a:t>
            </a: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La plataforma es la parte más vulnerable del área de movimiento debido a la presencia de diversos obstáculos que pueden generar un </a:t>
            </a:r>
            <a:r>
              <a:rPr lang="es-CO" sz="1900" dirty="0">
                <a:solidFill>
                  <a:srgbClr val="FF0000"/>
                </a:solidFill>
                <a:effectLst/>
                <a:latin typeface="Arial" panose="020B0604020202020204" pitchFamily="34" charset="0"/>
                <a:ea typeface="Batang" panose="02030600000101010101" pitchFamily="18" charset="-127"/>
                <a:cs typeface="Arial" panose="020B0604020202020204" pitchFamily="34" charset="0"/>
              </a:rPr>
              <a:t>INCIDENTE</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o </a:t>
            </a:r>
            <a:r>
              <a:rPr lang="es-CO" sz="1900" dirty="0">
                <a:solidFill>
                  <a:srgbClr val="FF0000"/>
                </a:solidFill>
                <a:effectLst/>
                <a:latin typeface="Arial" panose="020B0604020202020204" pitchFamily="34" charset="0"/>
                <a:ea typeface="Batang" panose="02030600000101010101" pitchFamily="18" charset="-127"/>
                <a:cs typeface="Arial" panose="020B0604020202020204" pitchFamily="34" charset="0"/>
              </a:rPr>
              <a:t>ACCIDENTE</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por el incumplimiento, falta o por un mal procedimiento establecido durante el estacionamiento de aeronaves.</a:t>
            </a: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a:t>
            </a:r>
          </a:p>
          <a:p>
            <a:pPr lvl="0" algn="just">
              <a:spcAft>
                <a:spcPts val="0"/>
              </a:spcAft>
            </a:pPr>
            <a:r>
              <a:rPr lang="es-CO" sz="1900" b="1" dirty="0" smtClean="0">
                <a:solidFill>
                  <a:schemeClr val="tx1"/>
                </a:solidFill>
                <a:effectLst/>
                <a:latin typeface="Arial" panose="020B0604020202020204" pitchFamily="34" charset="0"/>
                <a:ea typeface="Batang" panose="02030600000101010101" pitchFamily="18" charset="-127"/>
                <a:cs typeface="Arial" panose="020B0604020202020204" pitchFamily="34" charset="0"/>
              </a:rPr>
              <a:t>1.- </a:t>
            </a:r>
            <a:r>
              <a:rPr lang="es-CO" sz="1900" b="1"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Líneas </a:t>
            </a:r>
            <a:r>
              <a:rPr lang="es-CO" sz="1900" b="1" dirty="0">
                <a:solidFill>
                  <a:srgbClr val="262626"/>
                </a:solidFill>
                <a:effectLst/>
                <a:latin typeface="Arial" panose="020B0604020202020204" pitchFamily="34" charset="0"/>
                <a:ea typeface="Batang" panose="02030600000101010101" pitchFamily="18" charset="-127"/>
                <a:cs typeface="Arial" panose="020B0604020202020204" pitchFamily="34" charset="0"/>
              </a:rPr>
              <a:t>de seguridad en las plataformas (ABL</a:t>
            </a:r>
            <a:r>
              <a:rPr lang="es-CO" sz="1900" b="1"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a:t>
            </a:r>
          </a:p>
          <a:p>
            <a:pPr lvl="0" algn="just">
              <a:spcAft>
                <a:spcPts val="0"/>
              </a:spcAft>
            </a:pPr>
            <a:r>
              <a:rPr lang="es-CO" sz="1900"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 </a:t>
            </a:r>
            <a:endPar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Las ABL deben bordear el área destinada al movimiento de las aeronaves (calles de rodaje en plataforma y acceso a puesto de estacionamiento), y separar de aquellas áreas destinadas a otros propósitos y que pueden contener obstáculos para las aeronaves (puestos de estacionamiento, área de estacionamiento o almacenamiento de equipos); También definen la zona destinada al uso por parte de los vehículos terrestres y otros equipos de servicio de las aeronaves, proporcionando una separación segura con respecto a la aeronave.</a:t>
            </a:r>
          </a:p>
          <a:p>
            <a:pPr algn="just">
              <a:spcAft>
                <a:spcPts val="0"/>
              </a:spcAft>
            </a:pPr>
            <a:r>
              <a:rPr lang="es-CO" sz="1200" dirty="0">
                <a:solidFill>
                  <a:srgbClr val="262626"/>
                </a:solidFill>
                <a:effectLst/>
                <a:latin typeface="Arial" panose="020B0604020202020204" pitchFamily="34" charset="0"/>
                <a:ea typeface="Batang" panose="02030600000101010101" pitchFamily="18" charset="-127"/>
                <a:cs typeface="Times New Roman" panose="02020603050405020304" pitchFamily="18" charset="0"/>
              </a:rPr>
              <a:t> </a:t>
            </a:r>
            <a:endParaRPr lang="es-CO" sz="900" dirty="0">
              <a:solidFill>
                <a:srgbClr val="262626"/>
              </a:solidFill>
              <a:effectLst/>
              <a:ea typeface="Batang" panose="02030600000101010101" pitchFamily="18" charset="-127"/>
              <a:cs typeface="Times New Roman" panose="02020603050405020304" pitchFamily="18" charset="0"/>
            </a:endParaRPr>
          </a:p>
        </p:txBody>
      </p:sp>
      <p:pic>
        <p:nvPicPr>
          <p:cNvPr id="39" name="Imagen 38"/>
          <p:cNvPicPr/>
          <p:nvPr/>
        </p:nvPicPr>
        <p:blipFill>
          <a:blip r:embed="rId4"/>
          <a:stretch>
            <a:fillRect/>
          </a:stretch>
        </p:blipFill>
        <p:spPr>
          <a:xfrm>
            <a:off x="1109685" y="15187469"/>
            <a:ext cx="5051662" cy="1598755"/>
          </a:xfrm>
          <a:prstGeom prst="rect">
            <a:avLst/>
          </a:prstGeom>
        </p:spPr>
      </p:pic>
      <p:sp>
        <p:nvSpPr>
          <p:cNvPr id="44" name="Cuadro de texto 13"/>
          <p:cNvSpPr txBox="1"/>
          <p:nvPr/>
        </p:nvSpPr>
        <p:spPr>
          <a:xfrm>
            <a:off x="6961313" y="6842715"/>
            <a:ext cx="5907299" cy="10271595"/>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CO" sz="1900" b="1" dirty="0" smtClean="0">
                <a:solidFill>
                  <a:schemeClr val="tx1"/>
                </a:solidFill>
                <a:latin typeface="Arial" panose="020B0604020202020204" pitchFamily="34" charset="0"/>
                <a:ea typeface="Batang" panose="02030600000101010101" pitchFamily="18" charset="-127"/>
                <a:cs typeface="Arial" panose="020B0604020202020204" pitchFamily="34" charset="0"/>
              </a:rPr>
              <a:t>2.- </a:t>
            </a:r>
            <a:r>
              <a:rPr lang="es-CO" sz="1900" b="1" dirty="0">
                <a:solidFill>
                  <a:srgbClr val="262626"/>
                </a:solidFill>
                <a:latin typeface="Arial" panose="020B0604020202020204" pitchFamily="34" charset="0"/>
                <a:ea typeface="Batang" panose="02030600000101010101" pitchFamily="18" charset="-127"/>
                <a:cs typeface="Arial" panose="020B0604020202020204" pitchFamily="34" charset="0"/>
              </a:rPr>
              <a:t>Á</a:t>
            </a:r>
            <a:r>
              <a:rPr lang="es-CO" sz="1900" b="1" dirty="0" smtClean="0">
                <a:solidFill>
                  <a:srgbClr val="262626"/>
                </a:solidFill>
                <a:latin typeface="Arial" panose="020B0604020202020204" pitchFamily="34" charset="0"/>
                <a:ea typeface="Batang" panose="02030600000101010101" pitchFamily="18" charset="-127"/>
                <a:cs typeface="Arial" panose="020B0604020202020204" pitchFamily="34" charset="0"/>
              </a:rPr>
              <a:t>rea de Restricción </a:t>
            </a:r>
            <a:r>
              <a:rPr lang="es-CO" sz="1900" b="1" smtClean="0">
                <a:solidFill>
                  <a:srgbClr val="262626"/>
                </a:solidFill>
                <a:latin typeface="Arial" panose="020B0604020202020204" pitchFamily="34" charset="0"/>
                <a:ea typeface="Batang" panose="02030600000101010101" pitchFamily="18" charset="-127"/>
                <a:cs typeface="Arial" panose="020B0604020202020204" pitchFamily="34" charset="0"/>
              </a:rPr>
              <a:t>de Equipos/Área </a:t>
            </a:r>
            <a:r>
              <a:rPr lang="es-CO" sz="1900" b="1" dirty="0" smtClean="0">
                <a:solidFill>
                  <a:srgbClr val="262626"/>
                </a:solidFill>
                <a:latin typeface="Arial" panose="020B0604020202020204" pitchFamily="34" charset="0"/>
                <a:ea typeface="Batang" panose="02030600000101010101" pitchFamily="18" charset="-127"/>
                <a:cs typeface="Arial" panose="020B0604020202020204" pitchFamily="34" charset="0"/>
              </a:rPr>
              <a:t>de Seguridad de la Aeronave (ERA/ASA)</a:t>
            </a:r>
          </a:p>
          <a:p>
            <a:pPr algn="just">
              <a:spcAft>
                <a:spcPts val="0"/>
              </a:spcAft>
            </a:pPr>
            <a:endPar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rPr>
              <a:t>Área</a:t>
            </a:r>
            <a:r>
              <a:rPr lang="es-CO" sz="1900" b="1" dirty="0">
                <a:solidFill>
                  <a:srgbClr val="262626"/>
                </a:solidFill>
                <a:latin typeface="Arial" panose="020B0604020202020204" pitchFamily="34" charset="0"/>
                <a:ea typeface="Batang" panose="02030600000101010101" pitchFamily="18" charset="-127"/>
                <a:cs typeface="Arial" panose="020B0604020202020204" pitchFamily="34" charset="0"/>
              </a:rPr>
              <a:t> </a:t>
            </a:r>
            <a:r>
              <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rPr>
              <a:t>cerrada en la que se estaciona una aeronave para ser atendida por los equipos handling, en la que no puede haber ningún equipo ni persona durante las maniobras de la aeronave (excepto el necesario para la maniobra</a:t>
            </a:r>
            <a:r>
              <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rPr>
              <a:t>).</a:t>
            </a: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2000" dirty="0">
              <a:solidFill>
                <a:srgbClr val="262626"/>
              </a:solidFill>
              <a:effectLst/>
              <a:latin typeface="Arial" panose="020B0604020202020204" pitchFamily="34" charset="0"/>
              <a:ea typeface="Batang" panose="02030600000101010101" pitchFamily="18" charset="-127"/>
              <a:cs typeface="Arial" panose="020B0604020202020204" pitchFamily="34" charset="0"/>
            </a:endParaRPr>
          </a:p>
        </p:txBody>
      </p:sp>
      <p:pic>
        <p:nvPicPr>
          <p:cNvPr id="45" name="Imagen 44"/>
          <p:cNvPicPr/>
          <p:nvPr/>
        </p:nvPicPr>
        <p:blipFill>
          <a:blip r:embed="rId5">
            <a:extLst>
              <a:ext uri="{28A0092B-C50C-407E-A947-70E740481C1C}">
                <a14:useLocalDpi xmlns:a14="http://schemas.microsoft.com/office/drawing/2010/main" val="0"/>
              </a:ext>
            </a:extLst>
          </a:blip>
          <a:srcRect/>
          <a:stretch>
            <a:fillRect/>
          </a:stretch>
        </p:blipFill>
        <p:spPr bwMode="auto">
          <a:xfrm>
            <a:off x="7068081" y="9409694"/>
            <a:ext cx="5672136" cy="5097821"/>
          </a:xfrm>
          <a:prstGeom prst="rect">
            <a:avLst/>
          </a:prstGeom>
          <a:noFill/>
          <a:ln>
            <a:noFill/>
          </a:ln>
        </p:spPr>
      </p:pic>
      <p:sp>
        <p:nvSpPr>
          <p:cNvPr id="28" name="CuadroTexto 27">
            <a:extLst>
              <a:ext uri="{FF2B5EF4-FFF2-40B4-BE49-F238E27FC236}">
                <a16:creationId xmlns="" xmlns:a16="http://schemas.microsoft.com/office/drawing/2014/main" id="{D458B326-C85E-43A5-B132-6251619756C7}"/>
              </a:ext>
            </a:extLst>
          </p:cNvPr>
          <p:cNvSpPr txBox="1"/>
          <p:nvPr/>
        </p:nvSpPr>
        <p:spPr>
          <a:xfrm>
            <a:off x="13231763" y="1345568"/>
            <a:ext cx="5426074" cy="3123932"/>
          </a:xfrm>
          <a:prstGeom prst="rect">
            <a:avLst/>
          </a:prstGeom>
          <a:noFill/>
        </p:spPr>
        <p:txBody>
          <a:bodyPr wrap="square" rtlCol="0" anchor="b">
            <a:spAutoFit/>
          </a:bodyPr>
          <a:lstStyle/>
          <a:p>
            <a:pPr marL="342900" lvl="0" indent="-342900" algn="just">
              <a:spcAft>
                <a:spcPts val="900"/>
              </a:spcAft>
              <a:buFont typeface="+mj-lt"/>
              <a:buAutoNum type="arabicPeriod" startAt="4"/>
            </a:pPr>
            <a:r>
              <a:rPr lang="es-CO" sz="3200" b="1" dirty="0" smtClean="0">
                <a:solidFill>
                  <a:schemeClr val="bg1"/>
                </a:solidFill>
              </a:rPr>
              <a:t> </a:t>
            </a:r>
            <a:r>
              <a:rPr lang="es-CO" sz="2000" b="1" dirty="0" smtClean="0">
                <a:latin typeface="Arial" panose="020B0604020202020204" pitchFamily="34" charset="0"/>
                <a:cs typeface="Arial" panose="020B0604020202020204" pitchFamily="34" charset="0"/>
              </a:rPr>
              <a:t> </a:t>
            </a:r>
            <a:r>
              <a:rPr lang="es-CO" sz="2000" b="1" dirty="0" smtClean="0">
                <a:solidFill>
                  <a:schemeClr val="bg1"/>
                </a:solidFill>
                <a:latin typeface="Arial" panose="020B0604020202020204" pitchFamily="34" charset="0"/>
                <a:cs typeface="Arial" panose="020B0604020202020204" pitchFamily="34" charset="0"/>
              </a:rPr>
              <a:t>DOCUMENTACION PARA EL MANEJO </a:t>
            </a:r>
            <a:r>
              <a:rPr lang="es-CO" sz="2000" b="1" dirty="0" smtClean="0">
                <a:latin typeface="Arial" panose="020B0604020202020204" pitchFamily="34" charset="0"/>
                <a:cs typeface="Arial" panose="020B0604020202020204" pitchFamily="34" charset="0"/>
              </a:rPr>
              <a:t>4</a:t>
            </a:r>
            <a:r>
              <a:rPr lang="es-CO" b="1" dirty="0" smtClean="0">
                <a:latin typeface="Arial" panose="020B0604020202020204" pitchFamily="34" charset="0"/>
                <a:ea typeface="Batang" panose="02030600000101010101" pitchFamily="18" charset="-127"/>
                <a:cs typeface="Times New Roman" panose="02020603050405020304" pitchFamily="18" charset="0"/>
              </a:rPr>
              <a:t>.</a:t>
            </a:r>
            <a:r>
              <a:rPr lang="es-CO" dirty="0" smtClean="0">
                <a:latin typeface="Arial" panose="020B0604020202020204" pitchFamily="34" charset="0"/>
                <a:ea typeface="Batang" panose="02030600000101010101" pitchFamily="18" charset="-127"/>
                <a:cs typeface="Times New Roman" panose="02020603050405020304" pitchFamily="18" charset="0"/>
              </a:rPr>
              <a:t>- </a:t>
            </a: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Á</a:t>
            </a:r>
            <a:r>
              <a:rPr lang="es-CO" dirty="0" smtClean="0">
                <a:solidFill>
                  <a:srgbClr val="262626"/>
                </a:solidFill>
                <a:latin typeface="Arial" panose="020B0604020202020204" pitchFamily="34" charset="0"/>
                <a:ea typeface="Batang" panose="02030600000101010101" pitchFamily="18" charset="-127"/>
                <a:cs typeface="Times New Roman" panose="02020603050405020304" pitchFamily="18" charset="0"/>
              </a:rPr>
              <a:t>rea </a:t>
            </a: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de prohibición de aparcamiento </a:t>
            </a:r>
            <a:r>
              <a:rPr lang="es-CO" b="1" dirty="0">
                <a:solidFill>
                  <a:srgbClr val="262626"/>
                </a:solidFill>
                <a:latin typeface="Arial" panose="020B0604020202020204" pitchFamily="34" charset="0"/>
                <a:ea typeface="Batang" panose="02030600000101010101" pitchFamily="18" charset="-127"/>
                <a:cs typeface="Times New Roman" panose="02020603050405020304" pitchFamily="18" charset="0"/>
              </a:rPr>
              <a:t>(NPA):</a:t>
            </a:r>
            <a:endParaRPr lang="es-CO" sz="1100" dirty="0">
              <a:solidFill>
                <a:srgbClr val="262626"/>
              </a:solidFill>
              <a:latin typeface="Corbel" panose="020B0503020204020204" pitchFamily="34" charset="0"/>
              <a:ea typeface="Batang" panose="02030600000101010101" pitchFamily="18" charset="-127"/>
              <a:cs typeface="Times New Roman" panose="02020603050405020304" pitchFamily="18" charset="0"/>
            </a:endParaRPr>
          </a:p>
          <a:p>
            <a:pPr algn="just">
              <a:spcAft>
                <a:spcPts val="900"/>
              </a:spcAft>
            </a:pP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Área específica totalmente prohibida para el estacionamiento de equipos </a:t>
            </a:r>
            <a:r>
              <a:rPr lang="es-CO" dirty="0" smtClean="0">
                <a:solidFill>
                  <a:srgbClr val="262626"/>
                </a:solidFill>
                <a:latin typeface="Arial" panose="020B0604020202020204" pitchFamily="34" charset="0"/>
                <a:ea typeface="Batang" panose="02030600000101010101" pitchFamily="18" charset="-127"/>
                <a:cs typeface="Times New Roman" panose="02020603050405020304" pitchFamily="18" charset="0"/>
              </a:rPr>
              <a:t>(Ej.: </a:t>
            </a: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área para el movimiento de la cabeza del finger, espacio para emplazamiento del tractor, etc.) e incluso para la parada.</a:t>
            </a:r>
            <a:endParaRPr lang="es-CO" sz="1100" dirty="0">
              <a:solidFill>
                <a:srgbClr val="262626"/>
              </a:solidFill>
              <a:latin typeface="Corbel" panose="020B0503020204020204" pitchFamily="34" charset="0"/>
              <a:ea typeface="Batang" panose="02030600000101010101" pitchFamily="18" charset="-127"/>
              <a:cs typeface="Times New Roman" panose="02020603050405020304" pitchFamily="18" charset="0"/>
            </a:endParaRPr>
          </a:p>
          <a:p>
            <a:pPr lvl="1" algn="ctr"/>
            <a:r>
              <a:rPr lang="es-CO" sz="2000" b="1" dirty="0" smtClean="0">
                <a:solidFill>
                  <a:schemeClr val="bg1"/>
                </a:solidFill>
                <a:latin typeface="Arial" panose="020B0604020202020204" pitchFamily="34" charset="0"/>
                <a:cs typeface="Arial" panose="020B0604020202020204" pitchFamily="34" charset="0"/>
              </a:rPr>
              <a:t>DE MERCANCÍAS PELIGROSAS TRANSPORTADAS POR VIA AEREA</a:t>
            </a:r>
            <a:endParaRPr lang="es-CO" sz="2000" b="1" dirty="0">
              <a:solidFill>
                <a:schemeClr val="bg1"/>
              </a:solidFill>
              <a:latin typeface="Arial" panose="020B0604020202020204" pitchFamily="34" charset="0"/>
              <a:cs typeface="Arial" panose="020B0604020202020204" pitchFamily="34" charset="0"/>
            </a:endParaRPr>
          </a:p>
        </p:txBody>
      </p:sp>
      <p:pic>
        <p:nvPicPr>
          <p:cNvPr id="47" name="Imagen 46"/>
          <p:cNvPicPr/>
          <p:nvPr/>
        </p:nvPicPr>
        <p:blipFill>
          <a:blip r:embed="rId6"/>
          <a:stretch>
            <a:fillRect/>
          </a:stretch>
        </p:blipFill>
        <p:spPr>
          <a:xfrm>
            <a:off x="13246875" y="3836841"/>
            <a:ext cx="5562655" cy="5194864"/>
          </a:xfrm>
          <a:prstGeom prst="rect">
            <a:avLst/>
          </a:prstGeom>
        </p:spPr>
      </p:pic>
      <p:pic>
        <p:nvPicPr>
          <p:cNvPr id="48" name="Imagen 4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56562" y="1791821"/>
            <a:ext cx="5195515" cy="3087762"/>
          </a:xfrm>
          <a:prstGeom prst="rect">
            <a:avLst/>
          </a:prstGeom>
          <a:noFill/>
          <a:ln>
            <a:noFill/>
          </a:ln>
        </p:spPr>
      </p:pic>
      <p:pic>
        <p:nvPicPr>
          <p:cNvPr id="22" name="Imagen 21"/>
          <p:cNvPicPr>
            <a:picLocks noChangeAspect="1"/>
          </p:cNvPicPr>
          <p:nvPr/>
        </p:nvPicPr>
        <p:blipFill>
          <a:blip r:embed="rId8"/>
          <a:stretch>
            <a:fillRect/>
          </a:stretch>
        </p:blipFill>
        <p:spPr>
          <a:xfrm>
            <a:off x="19160352" y="11278215"/>
            <a:ext cx="5291725" cy="3771225"/>
          </a:xfrm>
          <a:prstGeom prst="rect">
            <a:avLst/>
          </a:prstGeom>
        </p:spPr>
      </p:pic>
      <p:pic>
        <p:nvPicPr>
          <p:cNvPr id="30" name="Imagen 29"/>
          <p:cNvPicPr>
            <a:picLocks noChangeAspect="1"/>
          </p:cNvPicPr>
          <p:nvPr/>
        </p:nvPicPr>
        <p:blipFill>
          <a:blip r:embed="rId9"/>
          <a:stretch>
            <a:fillRect/>
          </a:stretch>
        </p:blipFill>
        <p:spPr>
          <a:xfrm>
            <a:off x="926794" y="1345568"/>
            <a:ext cx="6068101" cy="3504162"/>
          </a:xfrm>
          <a:prstGeom prst="rect">
            <a:avLst/>
          </a:prstGeom>
        </p:spPr>
      </p:pic>
      <p:pic>
        <p:nvPicPr>
          <p:cNvPr id="51" name="Imagen 50"/>
          <p:cNvPicPr>
            <a:picLocks noChangeAspect="1"/>
          </p:cNvPicPr>
          <p:nvPr/>
        </p:nvPicPr>
        <p:blipFill>
          <a:blip r:embed="rId10"/>
          <a:stretch>
            <a:fillRect/>
          </a:stretch>
        </p:blipFill>
        <p:spPr>
          <a:xfrm>
            <a:off x="19775969" y="4999127"/>
            <a:ext cx="4323344" cy="192148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 name="Imagen 51"/>
          <p:cNvPicPr>
            <a:picLocks noChangeAspect="1"/>
          </p:cNvPicPr>
          <p:nvPr/>
        </p:nvPicPr>
        <p:blipFill>
          <a:blip r:embed="rId11"/>
          <a:stretch>
            <a:fillRect/>
          </a:stretch>
        </p:blipFill>
        <p:spPr>
          <a:xfrm>
            <a:off x="19579823" y="7108046"/>
            <a:ext cx="4644838" cy="2046692"/>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3" name="Imagen 52"/>
          <p:cNvPicPr>
            <a:picLocks noChangeAspect="1"/>
          </p:cNvPicPr>
          <p:nvPr/>
        </p:nvPicPr>
        <p:blipFill>
          <a:blip r:embed="rId12"/>
          <a:stretch>
            <a:fillRect/>
          </a:stretch>
        </p:blipFill>
        <p:spPr>
          <a:xfrm>
            <a:off x="19760325" y="9471532"/>
            <a:ext cx="4181475" cy="161925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54" name="Imagen 53"/>
          <p:cNvPicPr>
            <a:picLocks noChangeAspect="1"/>
          </p:cNvPicPr>
          <p:nvPr/>
        </p:nvPicPr>
        <p:blipFill>
          <a:blip r:embed="rId13"/>
          <a:stretch>
            <a:fillRect/>
          </a:stretch>
        </p:blipFill>
        <p:spPr>
          <a:xfrm>
            <a:off x="13288508" y="11418750"/>
            <a:ext cx="5340206" cy="1402914"/>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5" name="Imagen 54"/>
          <p:cNvPicPr>
            <a:picLocks noChangeAspect="1"/>
          </p:cNvPicPr>
          <p:nvPr/>
        </p:nvPicPr>
        <p:blipFill>
          <a:blip r:embed="rId14"/>
          <a:stretch>
            <a:fillRect/>
          </a:stretch>
        </p:blipFill>
        <p:spPr>
          <a:xfrm>
            <a:off x="13317127" y="15386563"/>
            <a:ext cx="5346109" cy="1381125"/>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6" name="Imagen 55"/>
          <p:cNvPicPr>
            <a:picLocks noChangeAspect="1"/>
          </p:cNvPicPr>
          <p:nvPr/>
        </p:nvPicPr>
        <p:blipFill>
          <a:blip r:embed="rId15"/>
          <a:stretch>
            <a:fillRect/>
          </a:stretch>
        </p:blipFill>
        <p:spPr>
          <a:xfrm>
            <a:off x="13294760" y="12986101"/>
            <a:ext cx="5346109" cy="217418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57" name="Rectángulo 56"/>
          <p:cNvSpPr/>
          <p:nvPr/>
        </p:nvSpPr>
        <p:spPr>
          <a:xfrm>
            <a:off x="13246875" y="9196142"/>
            <a:ext cx="5419679" cy="19963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u="sng" dirty="0">
                <a:solidFill>
                  <a:schemeClr val="bg1"/>
                </a:solidFill>
                <a:latin typeface="Arial" panose="020B0604020202020204" pitchFamily="34" charset="0"/>
                <a:cs typeface="Arial" panose="020B0604020202020204" pitchFamily="34" charset="0"/>
              </a:rPr>
              <a:t>Á</a:t>
            </a:r>
            <a:r>
              <a:rPr lang="es-CO" b="1" u="sng" dirty="0" smtClean="0">
                <a:solidFill>
                  <a:schemeClr val="bg1"/>
                </a:solidFill>
                <a:latin typeface="Arial" panose="020B0604020202020204" pitchFamily="34" charset="0"/>
                <a:cs typeface="Arial" panose="020B0604020202020204" pitchFamily="34" charset="0"/>
              </a:rPr>
              <a:t>rea de prohibición de estacionamiento (NPA) </a:t>
            </a:r>
            <a:r>
              <a:rPr lang="es-CO" dirty="0">
                <a:solidFill>
                  <a:schemeClr val="bg1"/>
                </a:solidFill>
                <a:latin typeface="Arial" panose="020B0604020202020204" pitchFamily="34" charset="0"/>
                <a:cs typeface="Arial" panose="020B0604020202020204" pitchFamily="34" charset="0"/>
              </a:rPr>
              <a:t>Á</a:t>
            </a:r>
            <a:r>
              <a:rPr lang="es-CO" dirty="0" smtClean="0">
                <a:solidFill>
                  <a:schemeClr val="bg1"/>
                </a:solidFill>
                <a:latin typeface="Arial" panose="020B0604020202020204" pitchFamily="34" charset="0"/>
                <a:cs typeface="Arial" panose="020B0604020202020204" pitchFamily="34" charset="0"/>
              </a:rPr>
              <a:t>rea especifica totalmente prohibida para el estacionamiento de equipos ( área de movimiento de la cabeza del puente de abordaje, espacio para el emplazamiento del tractor) e incluso para la parada.</a:t>
            </a:r>
            <a:endParaRPr lang="es-CO" dirty="0">
              <a:solidFill>
                <a:schemeClr val="bg1"/>
              </a:solidFill>
            </a:endParaRPr>
          </a:p>
        </p:txBody>
      </p:sp>
      <p:sp>
        <p:nvSpPr>
          <p:cNvPr id="59" name="Rectángulo 58"/>
          <p:cNvSpPr/>
          <p:nvPr/>
        </p:nvSpPr>
        <p:spPr>
          <a:xfrm>
            <a:off x="7061734" y="14683902"/>
            <a:ext cx="5640433" cy="2100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Arial" panose="020B0604020202020204" pitchFamily="34" charset="0"/>
                <a:cs typeface="Arial" panose="020B0604020202020204" pitchFamily="34" charset="0"/>
              </a:rPr>
              <a:t>Á</a:t>
            </a:r>
            <a:r>
              <a:rPr lang="es-CO" b="1" dirty="0" smtClean="0">
                <a:solidFill>
                  <a:schemeClr val="tx1"/>
                </a:solidFill>
                <a:latin typeface="Arial" panose="020B0604020202020204" pitchFamily="34" charset="0"/>
                <a:cs typeface="Arial" panose="020B0604020202020204" pitchFamily="34" charset="0"/>
              </a:rPr>
              <a:t>rea de Espera de Equipos (ESA)</a:t>
            </a:r>
            <a:r>
              <a:rPr lang="es-CO" b="1" dirty="0" smtClean="0">
                <a:solidFill>
                  <a:schemeClr val="tx1"/>
                </a:solidFill>
              </a:rPr>
              <a:t> </a:t>
            </a:r>
            <a:r>
              <a:rPr lang="es-CO" dirty="0" smtClean="0">
                <a:solidFill>
                  <a:schemeClr val="tx1"/>
                </a:solidFill>
              </a:rPr>
              <a:t>: Área exterior al área restringida de equipos (ERA) utilizada para que los vehículos y equipos handling que van a atender un avión esperen hasta que se haya detenido e inicie el proceso de atención del Handling.</a:t>
            </a:r>
            <a:endParaRPr lang="es-CO" dirty="0">
              <a:solidFill>
                <a:schemeClr val="tx1"/>
              </a:solidFill>
            </a:endParaRPr>
          </a:p>
        </p:txBody>
      </p:sp>
    </p:spTree>
    <p:extLst>
      <p:ext uri="{BB962C8B-B14F-4D97-AF65-F5344CB8AC3E}">
        <p14:creationId xmlns:p14="http://schemas.microsoft.com/office/powerpoint/2010/main" val="305058060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25144</TotalTime>
  <Words>313</Words>
  <Application>Microsoft Office PowerPoint</Application>
  <PresentationFormat>Personalizado</PresentationFormat>
  <Paragraphs>54</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Batang</vt:lpstr>
      <vt:lpstr>Calibri</vt:lpstr>
      <vt:lpstr>Calibri Light</vt:lpstr>
      <vt:lpstr>Corbel</vt:lpstr>
      <vt:lpstr>Times New Roman</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asistente</dc:creator>
  <cp:lastModifiedBy>jbarioni</cp:lastModifiedBy>
  <cp:revision>169</cp:revision>
  <cp:lastPrinted>2023-04-19T13:35:06Z</cp:lastPrinted>
  <dcterms:created xsi:type="dcterms:W3CDTF">2022-10-11T19:49:03Z</dcterms:created>
  <dcterms:modified xsi:type="dcterms:W3CDTF">2024-04-29T16:17:48Z</dcterms:modified>
</cp:coreProperties>
</file>